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92" r:id="rId1"/>
  </p:sldMasterIdLst>
  <p:notesMasterIdLst>
    <p:notesMasterId r:id="rId14"/>
  </p:notesMasterIdLst>
  <p:sldIdLst>
    <p:sldId id="279" r:id="rId2"/>
    <p:sldId id="256" r:id="rId3"/>
    <p:sldId id="257" r:id="rId4"/>
    <p:sldId id="258" r:id="rId5"/>
    <p:sldId id="259" r:id="rId6"/>
    <p:sldId id="263" r:id="rId7"/>
    <p:sldId id="264" r:id="rId8"/>
    <p:sldId id="267" r:id="rId9"/>
    <p:sldId id="268" r:id="rId10"/>
    <p:sldId id="269" r:id="rId11"/>
    <p:sldId id="270" r:id="rId12"/>
    <p:sldId id="273"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D04901-1359-478B-BCAF-6B420DC6D68B}" type="datetimeFigureOut">
              <a:rPr lang="tr-TR" smtClean="0"/>
              <a:t>24.11.2020</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08C6DC-0C0C-4968-B4DD-B6B3DD97CD30}" type="slidenum">
              <a:rPr lang="tr-TR" smtClean="0"/>
              <a:t>‹#›</a:t>
            </a:fld>
            <a:endParaRPr lang="tr-TR"/>
          </a:p>
        </p:txBody>
      </p:sp>
    </p:spTree>
    <p:extLst>
      <p:ext uri="{BB962C8B-B14F-4D97-AF65-F5344CB8AC3E}">
        <p14:creationId xmlns:p14="http://schemas.microsoft.com/office/powerpoint/2010/main" val="1654801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DA61A950-CEE9-41F8-ADE7-82060D15FD39}" type="datetime1">
              <a:rPr lang="tr-TR" smtClean="0"/>
              <a:t>24.11.2020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BFA8AF4-9A0A-4075-8358-DBE887BCDC1E}" type="slidenum">
              <a:rPr lang="tr-TR" smtClean="0"/>
              <a:pPr/>
              <a:t>‹#›</a:t>
            </a:fld>
            <a:endParaRPr lang="tr-T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5041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669E1F47-F620-4D75-92E6-225D33926903}" type="datetime1">
              <a:rPr lang="tr-TR" smtClean="0"/>
              <a:t>24.11.2020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2266644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8FC6E35E-9BE6-4BC3-BDBD-0989AF8C697C}" type="datetime1">
              <a:rPr lang="tr-TR" smtClean="0"/>
              <a:t>24.11.2020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BFA8AF4-9A0A-4075-8358-DBE887BCDC1E}" type="slidenum">
              <a:rPr lang="tr-TR" smtClean="0"/>
              <a:pPr/>
              <a:t>‹#›</a:t>
            </a:fld>
            <a:endParaRPr lang="tr-T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1781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7154949B-373C-474A-A84D-8FAD53AB95D3}" type="datetime1">
              <a:rPr lang="tr-TR" smtClean="0"/>
              <a:t>24.11.2020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3026022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822960" y="2582334"/>
            <a:ext cx="3703320" cy="328676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4663440" y="2582334"/>
            <a:ext cx="3703320" cy="328676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C2E477B5-E236-4CCA-AF38-72B2096A98C4}" type="datetime1">
              <a:rPr lang="tr-TR" smtClean="0"/>
              <a:t>24.11.2020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3409854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38C0CE5E-EA90-4619-90D6-C0A336E39ADA}" type="datetime1">
              <a:rPr lang="tr-TR" smtClean="0"/>
              <a:t>24.11.2020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1059421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3113999-92A9-4C19-9BB8-A832A3A1CBEE}" type="datetime1">
              <a:rPr lang="tr-TR" smtClean="0"/>
              <a:t>24.11.2020</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460955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6132236D-8BCB-4A9E-97F8-E90093EBCD7C}" type="datetime1">
              <a:rPr lang="tr-TR" smtClean="0"/>
              <a:t>24.11.2020</a:t>
            </a:fld>
            <a:endParaRPr lang="tr-TR"/>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BFA8AF4-9A0A-4075-8358-DBE887BCDC1E}" type="slidenum">
              <a:rPr lang="tr-TR" smtClean="0"/>
              <a:pPr/>
              <a:t>‹#›</a:t>
            </a:fld>
            <a:endParaRPr lang="tr-TR"/>
          </a:p>
        </p:txBody>
      </p:sp>
    </p:spTree>
    <p:extLst>
      <p:ext uri="{BB962C8B-B14F-4D97-AF65-F5344CB8AC3E}">
        <p14:creationId xmlns:p14="http://schemas.microsoft.com/office/powerpoint/2010/main" val="3410902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DD6FBB49-9DD9-4782-825E-6468B0D3FBEB}" type="datetime1">
              <a:rPr lang="tr-TR" smtClean="0"/>
              <a:t>24.11.2020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2930152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F52C949-EFA7-4D62-B352-86AE077A4051}" type="datetime1">
              <a:rPr lang="tr-TR" smtClean="0"/>
              <a:t>24.11.2020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1637002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D3D5B209-8F3C-4D7E-A46C-C6295162B189}" type="datetime1">
              <a:rPr lang="tr-TR" smtClean="0"/>
              <a:t>24.11.2020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BFA8AF4-9A0A-4075-8358-DBE887BCDC1E}" type="slidenum">
              <a:rPr lang="tr-TR" smtClean="0"/>
              <a:pPr/>
              <a:t>‹#›</a:t>
            </a:fld>
            <a:endParaRPr lang="tr-TR"/>
          </a:p>
        </p:txBody>
      </p:sp>
    </p:spTree>
    <p:extLst>
      <p:ext uri="{BB962C8B-B14F-4D97-AF65-F5344CB8AC3E}">
        <p14:creationId xmlns:p14="http://schemas.microsoft.com/office/powerpoint/2010/main" val="1905078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44497008-BCB9-4B2F-8AA6-3203D09CD5C5}" type="datetime1">
              <a:rPr lang="tr-TR" smtClean="0"/>
              <a:t>24.11.2020</a:t>
            </a:fld>
            <a:endParaRPr lang="tr-TR"/>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5BFA8AF4-9A0A-4075-8358-DBE887BCDC1E}" type="slidenum">
              <a:rPr lang="tr-TR" smtClean="0"/>
              <a:pPr/>
              <a:t>‹#›</a:t>
            </a:fld>
            <a:endParaRPr lang="tr-TR"/>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3852911"/>
      </p:ext>
    </p:extLst>
  </p:cSld>
  <p:clrMap bg1="lt1" tx1="dk1" bg2="lt2" tx2="dk2" accent1="accent1" accent2="accent2" accent3="accent3" accent4="accent4" accent5="accent5" accent6="accent6" hlink="hlink" folHlink="folHlink"/>
  <p:sldLayoutIdLst>
    <p:sldLayoutId id="2147484393" r:id="rId1"/>
    <p:sldLayoutId id="2147484394" r:id="rId2"/>
    <p:sldLayoutId id="2147484395" r:id="rId3"/>
    <p:sldLayoutId id="2147484396" r:id="rId4"/>
    <p:sldLayoutId id="2147484397" r:id="rId5"/>
    <p:sldLayoutId id="2147484398" r:id="rId6"/>
    <p:sldLayoutId id="2147484399" r:id="rId7"/>
    <p:sldLayoutId id="2147484400" r:id="rId8"/>
    <p:sldLayoutId id="2147484401" r:id="rId9"/>
    <p:sldLayoutId id="2147484402" r:id="rId10"/>
    <p:sldLayoutId id="2147484403"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2A79B99-B6FC-4308-B90F-D53574825E9B}"/>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F92B62F8-7B0C-4C29-8001-D8495B542D15}"/>
              </a:ext>
            </a:extLst>
          </p:cNvPr>
          <p:cNvSpPr>
            <a:spLocks noGrp="1"/>
          </p:cNvSpPr>
          <p:nvPr>
            <p:ph idx="1"/>
          </p:nvPr>
        </p:nvSpPr>
        <p:spPr>
          <a:xfrm>
            <a:off x="822959" y="404664"/>
            <a:ext cx="7543801" cy="5464430"/>
          </a:xfrm>
          <a:solidFill>
            <a:schemeClr val="tx2">
              <a:lumMod val="20000"/>
              <a:lumOff val="80000"/>
            </a:schemeClr>
          </a:solidFill>
        </p:spPr>
        <p:txBody>
          <a:bodyPr>
            <a:normAutofit/>
          </a:bodyPr>
          <a:lstStyle/>
          <a:p>
            <a:pPr marL="82296" indent="0">
              <a:buNone/>
            </a:pPr>
            <a:endParaRPr lang="tr-TR" sz="18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82296" indent="0">
              <a:buNone/>
            </a:pPr>
            <a:endParaRPr lang="tr-TR" sz="1800" b="1" dirty="0">
              <a:latin typeface="Calibri" panose="020F0502020204030204" pitchFamily="34" charset="0"/>
              <a:ea typeface="Times New Roman" panose="02020603050405020304" pitchFamily="18" charset="0"/>
              <a:cs typeface="Times New Roman" panose="02020603050405020304" pitchFamily="18" charset="0"/>
            </a:endParaRPr>
          </a:p>
          <a:p>
            <a:pPr marL="82296" indent="0">
              <a:buNone/>
            </a:pPr>
            <a:endParaRPr lang="tr-TR" sz="18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82296" indent="0" algn="ctr">
              <a:buNone/>
            </a:pPr>
            <a:r>
              <a:rPr lang="tr-TR" sz="2500" b="1" dirty="0">
                <a:effectLst/>
                <a:latin typeface="Calibri" panose="020F0502020204030204" pitchFamily="34" charset="0"/>
                <a:ea typeface="Times New Roman" panose="02020603050405020304" pitchFamily="18" charset="0"/>
                <a:cs typeface="Times New Roman" panose="02020603050405020304" pitchFamily="18" charset="0"/>
              </a:rPr>
              <a:t>İSTATİSTİKSEL YÖNTEMLER VE UYGULAMALARI</a:t>
            </a:r>
          </a:p>
          <a:p>
            <a:pPr marL="82296" indent="0" algn="ctr">
              <a:buNone/>
            </a:pPr>
            <a:r>
              <a:rPr lang="tr-TR" sz="2500" b="1" dirty="0">
                <a:latin typeface="Calibri" panose="020F0502020204030204" pitchFamily="34" charset="0"/>
                <a:cs typeface="Times New Roman" panose="02020603050405020304" pitchFamily="18" charset="0"/>
              </a:rPr>
              <a:t>YÜKSEK LİSANS</a:t>
            </a:r>
          </a:p>
          <a:p>
            <a:pPr marL="82296" indent="0" algn="ctr">
              <a:buNone/>
            </a:pPr>
            <a:endParaRPr lang="tr-TR" sz="2500" b="1" dirty="0">
              <a:latin typeface="Calibri" panose="020F0502020204030204" pitchFamily="34" charset="0"/>
              <a:cs typeface="Times New Roman" panose="02020603050405020304" pitchFamily="18" charset="0"/>
            </a:endParaRPr>
          </a:p>
          <a:p>
            <a:pPr marL="82296" indent="0" algn="ctr">
              <a:buNone/>
            </a:pPr>
            <a:r>
              <a:rPr lang="tr-TR" sz="2500" b="1" dirty="0">
                <a:latin typeface="Calibri" panose="020F0502020204030204" pitchFamily="34" charset="0"/>
                <a:cs typeface="Times New Roman" panose="02020603050405020304" pitchFamily="18" charset="0"/>
              </a:rPr>
              <a:t>DOÇ. DR. ESEN ERSOY</a:t>
            </a:r>
          </a:p>
          <a:p>
            <a:pPr marL="82296" indent="0" algn="ctr">
              <a:buNone/>
            </a:pPr>
            <a:endParaRPr lang="tr-TR" sz="2500" b="1" dirty="0">
              <a:latin typeface="Calibri" panose="020F0502020204030204" pitchFamily="34" charset="0"/>
              <a:cs typeface="Times New Roman" panose="02020603050405020304" pitchFamily="18" charset="0"/>
            </a:endParaRPr>
          </a:p>
          <a:p>
            <a:pPr marL="82296" indent="0" algn="ctr">
              <a:buNone/>
            </a:pPr>
            <a:r>
              <a:rPr lang="tr-TR" sz="2500" b="1" dirty="0">
                <a:latin typeface="Calibri" panose="020F0502020204030204" pitchFamily="34" charset="0"/>
                <a:cs typeface="Times New Roman" panose="02020603050405020304" pitchFamily="18" charset="0"/>
              </a:rPr>
              <a:t>EYLÜL, 2020</a:t>
            </a:r>
          </a:p>
          <a:p>
            <a:pPr marL="82296" indent="0" algn="ctr">
              <a:buNone/>
            </a:pPr>
            <a:r>
              <a:rPr lang="tr-TR" sz="2500" b="1" dirty="0">
                <a:latin typeface="Calibri" panose="020F0502020204030204" pitchFamily="34" charset="0"/>
                <a:cs typeface="Times New Roman" panose="02020603050405020304" pitchFamily="18" charset="0"/>
              </a:rPr>
              <a:t>1.hafta</a:t>
            </a:r>
            <a:endParaRPr lang="tr-TR" sz="2500" dirty="0"/>
          </a:p>
        </p:txBody>
      </p:sp>
      <p:sp>
        <p:nvSpPr>
          <p:cNvPr id="5" name="Slayt Numarası Yer Tutucusu 4">
            <a:extLst>
              <a:ext uri="{FF2B5EF4-FFF2-40B4-BE49-F238E27FC236}">
                <a16:creationId xmlns:a16="http://schemas.microsoft.com/office/drawing/2014/main" id="{1F3E3F03-DDD7-40DC-8E66-1202B4322267}"/>
              </a:ext>
            </a:extLst>
          </p:cNvPr>
          <p:cNvSpPr>
            <a:spLocks noGrp="1"/>
          </p:cNvSpPr>
          <p:nvPr>
            <p:ph type="sldNum" sz="quarter" idx="12"/>
          </p:nvPr>
        </p:nvSpPr>
        <p:spPr/>
        <p:txBody>
          <a:bodyPr/>
          <a:lstStyle/>
          <a:p>
            <a:fld id="{5BFA8AF4-9A0A-4075-8358-DBE887BCDC1E}" type="slidenum">
              <a:rPr lang="tr-TR" smtClean="0"/>
              <a:pPr/>
              <a:t>1</a:t>
            </a:fld>
            <a:endParaRPr lang="tr-TR"/>
          </a:p>
        </p:txBody>
      </p:sp>
      <p:pic>
        <p:nvPicPr>
          <p:cNvPr id="6" name="Picture 2" descr="http://upload.wikimedia.org/wikipedia/tr/b/b4/OM%C3%9C_logo.png">
            <a:extLst>
              <a:ext uri="{FF2B5EF4-FFF2-40B4-BE49-F238E27FC236}">
                <a16:creationId xmlns:a16="http://schemas.microsoft.com/office/drawing/2014/main" id="{0DDA8B8A-CAF8-4ECC-BCB5-2FE79C57B3F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32240" y="274399"/>
            <a:ext cx="1803620" cy="1366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903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467544" y="332656"/>
            <a:ext cx="8305800" cy="987156"/>
          </a:xfrm>
        </p:spPr>
        <p:txBody>
          <a:bodyPr>
            <a:normAutofit fontScale="90000"/>
          </a:bodyPr>
          <a:lstStyle/>
          <a:p>
            <a:pPr algn="ctr"/>
            <a:r>
              <a:rPr lang="tr-TR" dirty="0">
                <a:solidFill>
                  <a:srgbClr val="800000"/>
                </a:solidFill>
                <a:latin typeface="Times New Roman" pitchFamily="18" charset="0"/>
                <a:cs typeface="Times New Roman" pitchFamily="18" charset="0"/>
              </a:rPr>
              <a:t>İSTATİSTİK NEDİR?</a:t>
            </a:r>
          </a:p>
        </p:txBody>
      </p:sp>
      <p:sp>
        <p:nvSpPr>
          <p:cNvPr id="3" name="2 Alt Başlık"/>
          <p:cNvSpPr>
            <a:spLocks noGrp="1"/>
          </p:cNvSpPr>
          <p:nvPr>
            <p:ph type="subTitle" idx="1"/>
          </p:nvPr>
        </p:nvSpPr>
        <p:spPr/>
        <p:txBody>
          <a:bodyPr/>
          <a:lstStyle/>
          <a:p>
            <a:endParaRPr lang="tr-TR"/>
          </a:p>
        </p:txBody>
      </p:sp>
      <p:pic>
        <p:nvPicPr>
          <p:cNvPr id="1026" name="Picture 2" descr="C:\Users\Semanur\Desktop\e656a1ecda7b721395322f0c5cfc804e (1).jpg"/>
          <p:cNvPicPr>
            <a:picLocks noChangeAspect="1" noChangeArrowheads="1"/>
          </p:cNvPicPr>
          <p:nvPr/>
        </p:nvPicPr>
        <p:blipFill>
          <a:blip r:embed="rId2" cstate="print"/>
          <a:srcRect/>
          <a:stretch>
            <a:fillRect/>
          </a:stretch>
        </p:blipFill>
        <p:spPr bwMode="auto">
          <a:xfrm>
            <a:off x="1259631" y="1628800"/>
            <a:ext cx="7009978" cy="4248472"/>
          </a:xfrm>
          <a:prstGeom prst="rect">
            <a:avLst/>
          </a:prstGeom>
          <a:noFill/>
        </p:spPr>
      </p:pic>
      <p:sp>
        <p:nvSpPr>
          <p:cNvPr id="4" name="Slayt Numarası Yer Tutucusu 3">
            <a:extLst>
              <a:ext uri="{FF2B5EF4-FFF2-40B4-BE49-F238E27FC236}">
                <a16:creationId xmlns:a16="http://schemas.microsoft.com/office/drawing/2014/main" id="{D6F7474D-7941-4396-95D7-1E7C797F9328}"/>
              </a:ext>
            </a:extLst>
          </p:cNvPr>
          <p:cNvSpPr>
            <a:spLocks noGrp="1"/>
          </p:cNvSpPr>
          <p:nvPr>
            <p:ph type="sldNum" sz="quarter" idx="12"/>
          </p:nvPr>
        </p:nvSpPr>
        <p:spPr/>
        <p:txBody>
          <a:bodyPr/>
          <a:lstStyle/>
          <a:p>
            <a:fld id="{5BFA8AF4-9A0A-4075-8358-DBE887BCDC1E}" type="slidenum">
              <a:rPr lang="tr-TR" smtClean="0"/>
              <a:pPr/>
              <a:t>2</a:t>
            </a:fld>
            <a:endParaRPr lang="tr-T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Başlık"/>
          <p:cNvSpPr>
            <a:spLocks noGrp="1"/>
          </p:cNvSpPr>
          <p:nvPr>
            <p:ph idx="1"/>
          </p:nvPr>
        </p:nvSpPr>
        <p:spPr>
          <a:xfrm>
            <a:off x="1043608" y="836712"/>
            <a:ext cx="7787208" cy="5619750"/>
          </a:xfrm>
        </p:spPr>
        <p:txBody>
          <a:bodyPr>
            <a:normAutofit/>
          </a:bodyPr>
          <a:lstStyle/>
          <a:p>
            <a:pPr algn="just"/>
            <a:endParaRPr lang="tr-TR" sz="2600" dirty="0">
              <a:latin typeface="Times New Roman" pitchFamily="18" charset="0"/>
              <a:cs typeface="Times New Roman" pitchFamily="18" charset="0"/>
            </a:endParaRPr>
          </a:p>
          <a:p>
            <a:pPr algn="just"/>
            <a:endParaRPr lang="tr-TR" sz="2600" dirty="0">
              <a:latin typeface="Times New Roman" pitchFamily="18" charset="0"/>
              <a:cs typeface="Times New Roman" pitchFamily="18" charset="0"/>
            </a:endParaRPr>
          </a:p>
          <a:p>
            <a:pPr algn="just"/>
            <a:r>
              <a:rPr lang="tr-TR" sz="2600" dirty="0">
                <a:latin typeface="Times New Roman" pitchFamily="18" charset="0"/>
                <a:cs typeface="Times New Roman" pitchFamily="18" charset="0"/>
              </a:rPr>
              <a:t>İstatistik, belirli bir amaç için verilerin toplanması,sınıflandırılması,çözümlenmesi ve sonuçların yorumlanması ile ilgili teknik ve yöntemleri içeren bir bilim dalıdır (</a:t>
            </a:r>
            <a:r>
              <a:rPr lang="tr-TR" sz="2600" dirty="0" err="1">
                <a:latin typeface="Times New Roman" pitchFamily="18" charset="0"/>
                <a:cs typeface="Times New Roman" pitchFamily="18" charset="0"/>
              </a:rPr>
              <a:t>Saraçbaşı</a:t>
            </a:r>
            <a:r>
              <a:rPr lang="tr-TR" sz="2600" dirty="0">
                <a:latin typeface="Times New Roman" pitchFamily="18" charset="0"/>
                <a:cs typeface="Times New Roman" pitchFamily="18" charset="0"/>
              </a:rPr>
              <a:t> ve Kutsal 1987).</a:t>
            </a:r>
          </a:p>
          <a:p>
            <a:pPr algn="just"/>
            <a:endParaRPr lang="tr-TR" sz="2600" dirty="0">
              <a:latin typeface="Times New Roman" pitchFamily="18" charset="0"/>
              <a:cs typeface="Times New Roman" pitchFamily="18" charset="0"/>
            </a:endParaRPr>
          </a:p>
          <a:p>
            <a:pPr algn="just"/>
            <a:r>
              <a:rPr lang="tr-TR" sz="2600" dirty="0" err="1">
                <a:latin typeface="Times New Roman" pitchFamily="18" charset="0"/>
                <a:cs typeface="Times New Roman" pitchFamily="18" charset="0"/>
              </a:rPr>
              <a:t>Linquist’e</a:t>
            </a:r>
            <a:r>
              <a:rPr lang="tr-TR" sz="2600" dirty="0">
                <a:latin typeface="Times New Roman" pitchFamily="18" charset="0"/>
                <a:cs typeface="Times New Roman" pitchFamily="18" charset="0"/>
              </a:rPr>
              <a:t> (1989) göre istatistik, bilimsel yöntemlerle toplanmış verilerin anlamlı hale getirilmesinde kullanılan matematiksel bir tekniktir. </a:t>
            </a:r>
          </a:p>
        </p:txBody>
      </p:sp>
      <p:sp>
        <p:nvSpPr>
          <p:cNvPr id="2" name="Slayt Numarası Yer Tutucusu 1">
            <a:extLst>
              <a:ext uri="{FF2B5EF4-FFF2-40B4-BE49-F238E27FC236}">
                <a16:creationId xmlns:a16="http://schemas.microsoft.com/office/drawing/2014/main" id="{0D124352-33A9-484C-A2AA-CC6B679E222F}"/>
              </a:ext>
            </a:extLst>
          </p:cNvPr>
          <p:cNvSpPr>
            <a:spLocks noGrp="1"/>
          </p:cNvSpPr>
          <p:nvPr>
            <p:ph type="sldNum" sz="quarter" idx="12"/>
          </p:nvPr>
        </p:nvSpPr>
        <p:spPr/>
        <p:txBody>
          <a:bodyPr/>
          <a:lstStyle/>
          <a:p>
            <a:fld id="{5BFA8AF4-9A0A-4075-8358-DBE887BCDC1E}" type="slidenum">
              <a:rPr lang="tr-TR" smtClean="0"/>
              <a:pPr/>
              <a:t>3</a:t>
            </a:fld>
            <a:endParaRPr lang="tr-TR"/>
          </a:p>
        </p:txBody>
      </p:sp>
      <p:pic>
        <p:nvPicPr>
          <p:cNvPr id="4" name="Picture 2" descr="C:\Users\Semanur\Desktop\e656a1ecda7b721395322f0c5cfc804e (1).jpg">
            <a:extLst>
              <a:ext uri="{FF2B5EF4-FFF2-40B4-BE49-F238E27FC236}">
                <a16:creationId xmlns:a16="http://schemas.microsoft.com/office/drawing/2014/main" id="{454E0AC3-DAFE-4F71-9060-965EEE27E168}"/>
              </a:ext>
            </a:extLst>
          </p:cNvPr>
          <p:cNvPicPr>
            <a:picLocks noChangeAspect="1" noChangeArrowheads="1"/>
          </p:cNvPicPr>
          <p:nvPr/>
        </p:nvPicPr>
        <p:blipFill>
          <a:blip r:embed="rId2" cstate="print"/>
          <a:srcRect/>
          <a:stretch>
            <a:fillRect/>
          </a:stretch>
        </p:blipFill>
        <p:spPr bwMode="auto">
          <a:xfrm>
            <a:off x="5940152" y="188640"/>
            <a:ext cx="2732703" cy="1656184"/>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115616" y="836712"/>
            <a:ext cx="7643192" cy="5475312"/>
          </a:xfrm>
        </p:spPr>
        <p:txBody>
          <a:bodyPr>
            <a:normAutofit/>
          </a:bodyPr>
          <a:lstStyle/>
          <a:p>
            <a:pPr algn="just"/>
            <a:endParaRPr lang="tr-TR" sz="2600" dirty="0">
              <a:latin typeface="Times New Roman" pitchFamily="18" charset="0"/>
              <a:cs typeface="Times New Roman" pitchFamily="18" charset="0"/>
            </a:endParaRPr>
          </a:p>
          <a:p>
            <a:pPr algn="just"/>
            <a:endParaRPr lang="tr-TR" sz="2600" dirty="0">
              <a:latin typeface="Times New Roman" pitchFamily="18" charset="0"/>
              <a:cs typeface="Times New Roman" pitchFamily="18" charset="0"/>
            </a:endParaRPr>
          </a:p>
          <a:p>
            <a:pPr algn="just"/>
            <a:r>
              <a:rPr lang="tr-TR" sz="2600" dirty="0" err="1">
                <a:latin typeface="Times New Roman" pitchFamily="18" charset="0"/>
                <a:cs typeface="Times New Roman" pitchFamily="18" charset="0"/>
              </a:rPr>
              <a:t>Heiman</a:t>
            </a:r>
            <a:r>
              <a:rPr lang="tr-TR" sz="2600" dirty="0">
                <a:latin typeface="Times New Roman" pitchFamily="18" charset="0"/>
                <a:cs typeface="Times New Roman" pitchFamily="18" charset="0"/>
              </a:rPr>
              <a:t> (1996) ise istatistiği hem verilerin analiz edilmesinde kullanılan istatiksel yöntemler, hem de bu yöntemlerden elde edilen yanıtlar olarak görmektedir.</a:t>
            </a:r>
          </a:p>
          <a:p>
            <a:pPr algn="just"/>
            <a:endParaRPr lang="tr-TR" sz="2600" dirty="0">
              <a:latin typeface="Times New Roman" pitchFamily="18" charset="0"/>
              <a:cs typeface="Times New Roman" pitchFamily="18" charset="0"/>
            </a:endParaRPr>
          </a:p>
          <a:p>
            <a:pPr algn="just"/>
            <a:r>
              <a:rPr lang="tr-TR" sz="2600" dirty="0">
                <a:latin typeface="Times New Roman" pitchFamily="18" charset="0"/>
                <a:cs typeface="Times New Roman" pitchFamily="18" charset="0"/>
              </a:rPr>
              <a:t>Kısaca istatistik, araştırma sorularını yanıtlamak ya da araştırma hipotezlerini test etmek için kullanılan yöntemler ve teknikler olarak tanımlanabilir.</a:t>
            </a:r>
          </a:p>
          <a:p>
            <a:pPr algn="just"/>
            <a:endParaRPr lang="tr-TR" sz="2600" dirty="0">
              <a:latin typeface="Times New Roman" pitchFamily="18" charset="0"/>
              <a:cs typeface="Times New Roman" pitchFamily="18" charset="0"/>
            </a:endParaRPr>
          </a:p>
        </p:txBody>
      </p:sp>
      <p:sp>
        <p:nvSpPr>
          <p:cNvPr id="3" name="Slayt Numarası Yer Tutucusu 2">
            <a:extLst>
              <a:ext uri="{FF2B5EF4-FFF2-40B4-BE49-F238E27FC236}">
                <a16:creationId xmlns:a16="http://schemas.microsoft.com/office/drawing/2014/main" id="{459286CB-4E13-4030-B36B-25FBAEC43A61}"/>
              </a:ext>
            </a:extLst>
          </p:cNvPr>
          <p:cNvSpPr>
            <a:spLocks noGrp="1"/>
          </p:cNvSpPr>
          <p:nvPr>
            <p:ph type="sldNum" sz="quarter" idx="12"/>
          </p:nvPr>
        </p:nvSpPr>
        <p:spPr/>
        <p:txBody>
          <a:bodyPr/>
          <a:lstStyle/>
          <a:p>
            <a:fld id="{5BFA8AF4-9A0A-4075-8358-DBE887BCDC1E}" type="slidenum">
              <a:rPr lang="tr-TR" smtClean="0"/>
              <a:pPr/>
              <a:t>4</a:t>
            </a:fld>
            <a:endParaRPr lang="tr-T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p:txBody>
          <a:bodyPr/>
          <a:lstStyle/>
          <a:p>
            <a:endParaRPr lang="tr-TR" dirty="0"/>
          </a:p>
        </p:txBody>
      </p:sp>
      <p:sp>
        <p:nvSpPr>
          <p:cNvPr id="2" name="1 İçerik Yer Tutucusu"/>
          <p:cNvSpPr>
            <a:spLocks noGrp="1"/>
          </p:cNvSpPr>
          <p:nvPr>
            <p:ph idx="1"/>
          </p:nvPr>
        </p:nvSpPr>
        <p:spPr>
          <a:xfrm>
            <a:off x="899592" y="3284984"/>
            <a:ext cx="7797552" cy="2955032"/>
          </a:xfrm>
        </p:spPr>
        <p:txBody>
          <a:bodyPr>
            <a:normAutofit/>
          </a:bodyPr>
          <a:lstStyle/>
          <a:p>
            <a:pPr algn="just"/>
            <a:r>
              <a:rPr lang="tr-TR" sz="2200" dirty="0">
                <a:latin typeface="Times New Roman" pitchFamily="18" charset="0"/>
                <a:cs typeface="Times New Roman" pitchFamily="18" charset="0"/>
              </a:rPr>
              <a:t>Devlet istatistik Enstitüsü,Odalar Birliği ve diğer kuruluşlar zaman zaman ülke nüfusu, ekonomisi, eğitimi ile ilgili konularda çeşitli sayılar yayımlamaktadır… </a:t>
            </a:r>
          </a:p>
        </p:txBody>
      </p:sp>
      <p:pic>
        <p:nvPicPr>
          <p:cNvPr id="2050" name="Picture 2" descr="C:\Users\Semanur\Desktop\images.jpg"/>
          <p:cNvPicPr>
            <a:picLocks noChangeAspect="1" noChangeArrowheads="1"/>
          </p:cNvPicPr>
          <p:nvPr/>
        </p:nvPicPr>
        <p:blipFill>
          <a:blip r:embed="rId2" cstate="print"/>
          <a:srcRect/>
          <a:stretch>
            <a:fillRect/>
          </a:stretch>
        </p:blipFill>
        <p:spPr bwMode="auto">
          <a:xfrm>
            <a:off x="1835696" y="332656"/>
            <a:ext cx="5438190" cy="2736304"/>
          </a:xfrm>
          <a:prstGeom prst="rect">
            <a:avLst/>
          </a:prstGeom>
          <a:noFill/>
        </p:spPr>
      </p:pic>
      <p:sp>
        <p:nvSpPr>
          <p:cNvPr id="4" name="Slayt Numarası Yer Tutucusu 3">
            <a:extLst>
              <a:ext uri="{FF2B5EF4-FFF2-40B4-BE49-F238E27FC236}">
                <a16:creationId xmlns:a16="http://schemas.microsoft.com/office/drawing/2014/main" id="{5F89045A-D99C-495E-871D-943A4E2E8C66}"/>
              </a:ext>
            </a:extLst>
          </p:cNvPr>
          <p:cNvSpPr>
            <a:spLocks noGrp="1"/>
          </p:cNvSpPr>
          <p:nvPr>
            <p:ph type="sldNum" sz="quarter" idx="12"/>
          </p:nvPr>
        </p:nvSpPr>
        <p:spPr/>
        <p:txBody>
          <a:bodyPr/>
          <a:lstStyle/>
          <a:p>
            <a:fld id="{5BFA8AF4-9A0A-4075-8358-DBE887BCDC1E}" type="slidenum">
              <a:rPr lang="tr-TR" smtClean="0"/>
              <a:pPr/>
              <a:t>5</a:t>
            </a:fld>
            <a:endParaRPr lang="tr-T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a:xfrm>
            <a:off x="467544" y="260648"/>
            <a:ext cx="8229600" cy="1476400"/>
          </a:xfrm>
        </p:spPr>
        <p:txBody>
          <a:bodyPr>
            <a:normAutofit/>
          </a:bodyPr>
          <a:lstStyle/>
          <a:p>
            <a:pPr algn="ctr"/>
            <a:r>
              <a:rPr lang="tr-TR" dirty="0">
                <a:solidFill>
                  <a:srgbClr val="800000"/>
                </a:solidFill>
              </a:rPr>
              <a:t>BİLİMSEL ARAŞTIRMADA İSTATİSTİĞİN ÖNEMİ </a:t>
            </a:r>
          </a:p>
        </p:txBody>
      </p:sp>
      <p:pic>
        <p:nvPicPr>
          <p:cNvPr id="1026" name="Picture 2" descr="C:\Users\Semanur\Desktop\3402,statisticspng.png"/>
          <p:cNvPicPr>
            <a:picLocks noGrp="1" noChangeAspect="1" noChangeArrowheads="1"/>
          </p:cNvPicPr>
          <p:nvPr>
            <p:ph idx="1"/>
          </p:nvPr>
        </p:nvPicPr>
        <p:blipFill>
          <a:blip r:embed="rId2" cstate="print"/>
          <a:stretch>
            <a:fillRect/>
          </a:stretch>
        </p:blipFill>
        <p:spPr bwMode="auto">
          <a:xfrm>
            <a:off x="1911799" y="1846263"/>
            <a:ext cx="5364852" cy="4022725"/>
          </a:xfrm>
          <a:prstGeom prst="rect">
            <a:avLst/>
          </a:prstGeom>
          <a:noFill/>
        </p:spPr>
      </p:pic>
      <p:sp>
        <p:nvSpPr>
          <p:cNvPr id="2" name="Slayt Numarası Yer Tutucusu 1">
            <a:extLst>
              <a:ext uri="{FF2B5EF4-FFF2-40B4-BE49-F238E27FC236}">
                <a16:creationId xmlns:a16="http://schemas.microsoft.com/office/drawing/2014/main" id="{4A247155-8353-4299-803D-8D6B73168B11}"/>
              </a:ext>
            </a:extLst>
          </p:cNvPr>
          <p:cNvSpPr>
            <a:spLocks noGrp="1"/>
          </p:cNvSpPr>
          <p:nvPr>
            <p:ph type="sldNum" sz="quarter" idx="12"/>
          </p:nvPr>
        </p:nvSpPr>
        <p:spPr/>
        <p:txBody>
          <a:bodyPr/>
          <a:lstStyle/>
          <a:p>
            <a:fld id="{5BFA8AF4-9A0A-4075-8358-DBE887BCDC1E}" type="slidenum">
              <a:rPr lang="tr-TR" smtClean="0"/>
              <a:pPr/>
              <a:t>6</a:t>
            </a:fld>
            <a:endParaRPr lang="tr-T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a:xfrm>
            <a:off x="822960" y="286605"/>
            <a:ext cx="7543800" cy="322996"/>
          </a:xfrm>
        </p:spPr>
        <p:txBody>
          <a:bodyPr>
            <a:normAutofit fontScale="90000"/>
          </a:bodyPr>
          <a:lstStyle/>
          <a:p>
            <a:endParaRPr lang="tr-TR" dirty="0"/>
          </a:p>
        </p:txBody>
      </p:sp>
      <p:sp>
        <p:nvSpPr>
          <p:cNvPr id="2" name="1 İçerik Yer Tutucusu"/>
          <p:cNvSpPr>
            <a:spLocks noGrp="1"/>
          </p:cNvSpPr>
          <p:nvPr>
            <p:ph idx="1"/>
          </p:nvPr>
        </p:nvSpPr>
        <p:spPr>
          <a:xfrm>
            <a:off x="1115616" y="1196752"/>
            <a:ext cx="7818072" cy="5051648"/>
          </a:xfrm>
        </p:spPr>
        <p:txBody>
          <a:bodyPr>
            <a:noAutofit/>
          </a:bodyPr>
          <a:lstStyle/>
          <a:p>
            <a:pPr algn="just"/>
            <a:endParaRPr lang="tr-TR" sz="2600" dirty="0">
              <a:latin typeface="Times New Roman" pitchFamily="18" charset="0"/>
              <a:cs typeface="Times New Roman" pitchFamily="18" charset="0"/>
            </a:endParaRPr>
          </a:p>
          <a:p>
            <a:pPr algn="just"/>
            <a:endParaRPr lang="tr-TR" sz="2600" dirty="0">
              <a:latin typeface="Times New Roman" pitchFamily="18" charset="0"/>
              <a:cs typeface="Times New Roman" pitchFamily="18" charset="0"/>
            </a:endParaRPr>
          </a:p>
          <a:p>
            <a:pPr algn="just"/>
            <a:r>
              <a:rPr lang="tr-TR" sz="2600" dirty="0">
                <a:latin typeface="Times New Roman" pitchFamily="18" charset="0"/>
                <a:cs typeface="Times New Roman" pitchFamily="18" charset="0"/>
              </a:rPr>
              <a:t>Sosyal bilimler ampirik,  yani gözleme dayanan araştırmalar üzerine kurulur. Ampirik bulgular, gözlenen olaylardan elde edilen bulgulardır.  Ampirik araştırma ölçme gerektirir. </a:t>
            </a:r>
          </a:p>
        </p:txBody>
      </p:sp>
      <p:sp>
        <p:nvSpPr>
          <p:cNvPr id="4" name="Slayt Numarası Yer Tutucusu 3">
            <a:extLst>
              <a:ext uri="{FF2B5EF4-FFF2-40B4-BE49-F238E27FC236}">
                <a16:creationId xmlns:a16="http://schemas.microsoft.com/office/drawing/2014/main" id="{BB0573F2-7F32-43AB-B711-F3ED1002F1A8}"/>
              </a:ext>
            </a:extLst>
          </p:cNvPr>
          <p:cNvSpPr>
            <a:spLocks noGrp="1"/>
          </p:cNvSpPr>
          <p:nvPr>
            <p:ph type="sldNum" sz="quarter" idx="12"/>
          </p:nvPr>
        </p:nvSpPr>
        <p:spPr/>
        <p:txBody>
          <a:bodyPr/>
          <a:lstStyle/>
          <a:p>
            <a:fld id="{5BFA8AF4-9A0A-4075-8358-DBE887BCDC1E}" type="slidenum">
              <a:rPr lang="tr-TR" smtClean="0"/>
              <a:pPr/>
              <a:t>7</a:t>
            </a:fld>
            <a:endParaRPr lang="tr-T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a:xfrm>
            <a:off x="822960" y="286605"/>
            <a:ext cx="7543800" cy="766132"/>
          </a:xfrm>
        </p:spPr>
        <p:txBody>
          <a:bodyPr/>
          <a:lstStyle/>
          <a:p>
            <a:endParaRPr lang="tr-TR" dirty="0"/>
          </a:p>
        </p:txBody>
      </p:sp>
      <p:sp>
        <p:nvSpPr>
          <p:cNvPr id="2" name="1 İçerik Yer Tutucusu"/>
          <p:cNvSpPr>
            <a:spLocks noGrp="1"/>
          </p:cNvSpPr>
          <p:nvPr>
            <p:ph idx="1"/>
          </p:nvPr>
        </p:nvSpPr>
        <p:spPr>
          <a:xfrm>
            <a:off x="1043608" y="1268760"/>
            <a:ext cx="7890080" cy="4979640"/>
          </a:xfrm>
        </p:spPr>
        <p:txBody>
          <a:bodyPr>
            <a:normAutofit/>
          </a:bodyPr>
          <a:lstStyle/>
          <a:p>
            <a:pPr algn="just"/>
            <a:endParaRPr lang="tr-TR" sz="2600" dirty="0">
              <a:latin typeface="Times New Roman" pitchFamily="18" charset="0"/>
              <a:cs typeface="Times New Roman" pitchFamily="18" charset="0"/>
            </a:endParaRPr>
          </a:p>
          <a:p>
            <a:pPr algn="just"/>
            <a:endParaRPr lang="tr-TR" sz="2600" dirty="0">
              <a:latin typeface="Times New Roman" pitchFamily="18" charset="0"/>
              <a:cs typeface="Times New Roman" pitchFamily="18" charset="0"/>
            </a:endParaRPr>
          </a:p>
          <a:p>
            <a:pPr algn="just"/>
            <a:r>
              <a:rPr lang="tr-TR" sz="2600" dirty="0">
                <a:latin typeface="Times New Roman" pitchFamily="18" charset="0"/>
                <a:cs typeface="Times New Roman" pitchFamily="18" charset="0"/>
              </a:rPr>
              <a:t>Bir kişi kendisi doğrudan araştırma yapmasa bile başkalarının yaptığı araştırmaları anlamak ve öğrenmek istiyorsa istatistiğin bilgili bir kullanıcısı olmalıdır. İstatistiği bilmeden,  özellikle de nicel bir araştırmaların okunması,  anlaşılması ve değerlendirilmesi mümkün değildir.</a:t>
            </a:r>
          </a:p>
          <a:p>
            <a:pPr algn="just"/>
            <a:endParaRPr lang="tr-TR" sz="2600" dirty="0">
              <a:latin typeface="Times New Roman" pitchFamily="18" charset="0"/>
              <a:cs typeface="Times New Roman" pitchFamily="18" charset="0"/>
            </a:endParaRPr>
          </a:p>
        </p:txBody>
      </p:sp>
      <p:sp>
        <p:nvSpPr>
          <p:cNvPr id="4" name="Slayt Numarası Yer Tutucusu 3">
            <a:extLst>
              <a:ext uri="{FF2B5EF4-FFF2-40B4-BE49-F238E27FC236}">
                <a16:creationId xmlns:a16="http://schemas.microsoft.com/office/drawing/2014/main" id="{365E018E-577F-4D94-82CD-F10822294FAD}"/>
              </a:ext>
            </a:extLst>
          </p:cNvPr>
          <p:cNvSpPr>
            <a:spLocks noGrp="1"/>
          </p:cNvSpPr>
          <p:nvPr>
            <p:ph type="sldNum" sz="quarter" idx="12"/>
          </p:nvPr>
        </p:nvSpPr>
        <p:spPr/>
        <p:txBody>
          <a:bodyPr/>
          <a:lstStyle/>
          <a:p>
            <a:fld id="{5BFA8AF4-9A0A-4075-8358-DBE887BCDC1E}" type="slidenum">
              <a:rPr lang="tr-TR" smtClean="0"/>
              <a:pPr/>
              <a:t>8</a:t>
            </a:fld>
            <a:endParaRPr lang="tr-T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p:txBody>
          <a:bodyPr>
            <a:normAutofit/>
          </a:bodyPr>
          <a:lstStyle/>
          <a:p>
            <a:pPr algn="ctr"/>
            <a:r>
              <a:rPr lang="tr-TR" dirty="0">
                <a:solidFill>
                  <a:srgbClr val="800000"/>
                </a:solidFill>
              </a:rPr>
              <a:t>İSTATİSTİĞİN EĞİTİMDE ÖNEMİ</a:t>
            </a:r>
          </a:p>
        </p:txBody>
      </p:sp>
      <p:pic>
        <p:nvPicPr>
          <p:cNvPr id="2050" name="Picture 2" descr="C:\Users\Semanur\Desktop\istatistik-bolumu-taban-puanlari-basari-siralamasi-ve-kontenjanlari.jpg"/>
          <p:cNvPicPr>
            <a:picLocks noGrp="1" noChangeAspect="1" noChangeArrowheads="1"/>
          </p:cNvPicPr>
          <p:nvPr>
            <p:ph idx="1"/>
          </p:nvPr>
        </p:nvPicPr>
        <p:blipFill>
          <a:blip r:embed="rId2" cstate="print"/>
          <a:srcRect/>
          <a:stretch>
            <a:fillRect/>
          </a:stretch>
        </p:blipFill>
        <p:spPr bwMode="auto">
          <a:xfrm>
            <a:off x="1331640" y="1844824"/>
            <a:ext cx="7499350" cy="3191213"/>
          </a:xfrm>
          <a:prstGeom prst="rect">
            <a:avLst/>
          </a:prstGeom>
          <a:noFill/>
        </p:spPr>
      </p:pic>
      <p:sp>
        <p:nvSpPr>
          <p:cNvPr id="2" name="Slayt Numarası Yer Tutucusu 1">
            <a:extLst>
              <a:ext uri="{FF2B5EF4-FFF2-40B4-BE49-F238E27FC236}">
                <a16:creationId xmlns:a16="http://schemas.microsoft.com/office/drawing/2014/main" id="{40A4D4EE-A4FE-4559-8F57-F4506ED1677A}"/>
              </a:ext>
            </a:extLst>
          </p:cNvPr>
          <p:cNvSpPr>
            <a:spLocks noGrp="1"/>
          </p:cNvSpPr>
          <p:nvPr>
            <p:ph type="sldNum" sz="quarter" idx="12"/>
          </p:nvPr>
        </p:nvSpPr>
        <p:spPr/>
        <p:txBody>
          <a:bodyPr/>
          <a:lstStyle/>
          <a:p>
            <a:fld id="{5BFA8AF4-9A0A-4075-8358-DBE887BCDC1E}" type="slidenum">
              <a:rPr lang="tr-TR" smtClean="0"/>
              <a:pPr/>
              <a:t>9</a:t>
            </a:fld>
            <a:endParaRPr lang="tr-T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a:xfrm>
            <a:off x="822960" y="286605"/>
            <a:ext cx="7543800" cy="766132"/>
          </a:xfrm>
        </p:spPr>
        <p:txBody>
          <a:bodyPr/>
          <a:lstStyle/>
          <a:p>
            <a:endParaRPr lang="tr-TR" dirty="0"/>
          </a:p>
        </p:txBody>
      </p:sp>
      <p:sp>
        <p:nvSpPr>
          <p:cNvPr id="2" name="1 İçerik Yer Tutucusu"/>
          <p:cNvSpPr>
            <a:spLocks noGrp="1"/>
          </p:cNvSpPr>
          <p:nvPr>
            <p:ph idx="1"/>
          </p:nvPr>
        </p:nvSpPr>
        <p:spPr>
          <a:xfrm>
            <a:off x="1115616" y="1484784"/>
            <a:ext cx="7818072" cy="4763616"/>
          </a:xfrm>
        </p:spPr>
        <p:txBody>
          <a:bodyPr>
            <a:noAutofit/>
          </a:bodyPr>
          <a:lstStyle/>
          <a:p>
            <a:pPr algn="just"/>
            <a:endParaRPr lang="tr-TR" sz="2600" dirty="0">
              <a:latin typeface="Times New Roman" pitchFamily="18" charset="0"/>
              <a:cs typeface="Times New Roman" pitchFamily="18" charset="0"/>
            </a:endParaRPr>
          </a:p>
          <a:p>
            <a:pPr algn="just"/>
            <a:r>
              <a:rPr lang="tr-TR" sz="2600" dirty="0">
                <a:latin typeface="Times New Roman" pitchFamily="18" charset="0"/>
                <a:cs typeface="Times New Roman" pitchFamily="18" charset="0"/>
              </a:rPr>
              <a:t>Günlük yaşantımızda karşılaşılan birçok durumun dikkat çekici veya inandırıcı olabilmesi için sayısal veriler sıklıkla kullanılmaktadır. </a:t>
            </a:r>
          </a:p>
          <a:p>
            <a:pPr algn="just"/>
            <a:r>
              <a:rPr lang="tr-TR" sz="2600" dirty="0">
                <a:latin typeface="Times New Roman" pitchFamily="18" charset="0"/>
                <a:cs typeface="Times New Roman" pitchFamily="18" charset="0"/>
              </a:rPr>
              <a:t>Yaşantımızı kuşatan bu sayısal veriler sonuç çıkarma, kritik değerlendirmeler yapma ve karar vermede önemli bir yer tutmaktadır. </a:t>
            </a:r>
          </a:p>
          <a:p>
            <a:pPr algn="just"/>
            <a:r>
              <a:rPr lang="tr-TR" sz="2600" dirty="0">
                <a:latin typeface="Times New Roman" pitchFamily="18" charset="0"/>
                <a:cs typeface="Times New Roman" pitchFamily="18" charset="0"/>
              </a:rPr>
              <a:t>Verilerden yola çıkarak anlamlı sonuçlar oluşturma ise verilerin nasıl yorumlandığı ile doğrudan ilişkilidir. </a:t>
            </a:r>
          </a:p>
        </p:txBody>
      </p:sp>
      <p:sp>
        <p:nvSpPr>
          <p:cNvPr id="4" name="Slayt Numarası Yer Tutucusu 3">
            <a:extLst>
              <a:ext uri="{FF2B5EF4-FFF2-40B4-BE49-F238E27FC236}">
                <a16:creationId xmlns:a16="http://schemas.microsoft.com/office/drawing/2014/main" id="{F790A753-454D-45E9-873B-0BBB945FF2B8}"/>
              </a:ext>
            </a:extLst>
          </p:cNvPr>
          <p:cNvSpPr>
            <a:spLocks noGrp="1"/>
          </p:cNvSpPr>
          <p:nvPr>
            <p:ph type="sldNum" sz="quarter" idx="12"/>
          </p:nvPr>
        </p:nvSpPr>
        <p:spPr/>
        <p:txBody>
          <a:bodyPr/>
          <a:lstStyle/>
          <a:p>
            <a:fld id="{5BFA8AF4-9A0A-4075-8358-DBE887BCDC1E}" type="slidenum">
              <a:rPr lang="tr-TR" smtClean="0"/>
              <a:pPr/>
              <a:t>10</a:t>
            </a:fld>
            <a:endParaRPr lang="tr-T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a:xfrm>
            <a:off x="822960" y="286605"/>
            <a:ext cx="7543800" cy="46052"/>
          </a:xfrm>
        </p:spPr>
        <p:txBody>
          <a:bodyPr>
            <a:normAutofit fontScale="90000"/>
          </a:bodyPr>
          <a:lstStyle/>
          <a:p>
            <a:endParaRPr lang="tr-TR" dirty="0"/>
          </a:p>
        </p:txBody>
      </p:sp>
      <p:sp>
        <p:nvSpPr>
          <p:cNvPr id="2" name="1 İçerik Yer Tutucusu"/>
          <p:cNvSpPr>
            <a:spLocks noGrp="1"/>
          </p:cNvSpPr>
          <p:nvPr>
            <p:ph idx="1"/>
          </p:nvPr>
        </p:nvSpPr>
        <p:spPr>
          <a:xfrm>
            <a:off x="395536" y="1833104"/>
            <a:ext cx="8538152" cy="3787952"/>
          </a:xfrm>
        </p:spPr>
        <p:txBody>
          <a:bodyPr>
            <a:noAutofit/>
          </a:bodyPr>
          <a:lstStyle/>
          <a:p>
            <a:pPr algn="just"/>
            <a:r>
              <a:rPr lang="tr-TR" dirty="0">
                <a:latin typeface="Times New Roman" pitchFamily="18" charset="0"/>
                <a:cs typeface="Times New Roman" pitchFamily="18" charset="0"/>
              </a:rPr>
              <a:t>Verilerin yorumlanması ve veriler üzerinden sonuçlar çıkarılması ihtiyacı da birçok alanda kendini hissettirmekle birlikte verilerin daha yaygın ve etkili kullanımı için çalışmalar yürütülmektedir. Bu ihtiyaç eğitim alanında yapılan çalışmalarda da kendini göstererek istatistik eğitimi giderek dikkat çekmeye başlamıştır (</a:t>
            </a:r>
            <a:r>
              <a:rPr lang="tr-TR" dirty="0" err="1">
                <a:latin typeface="Times New Roman" pitchFamily="18" charset="0"/>
                <a:cs typeface="Times New Roman" pitchFamily="18" charset="0"/>
              </a:rPr>
              <a:t>Gal</a:t>
            </a:r>
            <a:r>
              <a:rPr lang="tr-TR" dirty="0">
                <a:latin typeface="Times New Roman" pitchFamily="18" charset="0"/>
                <a:cs typeface="Times New Roman" pitchFamily="18" charset="0"/>
              </a:rPr>
              <a:t>, 2000; GAISE, 2005). </a:t>
            </a:r>
          </a:p>
          <a:p>
            <a:pPr algn="just"/>
            <a:endParaRPr lang="tr-TR" dirty="0">
              <a:latin typeface="Times New Roman" pitchFamily="18" charset="0"/>
              <a:cs typeface="Times New Roman" pitchFamily="18" charset="0"/>
            </a:endParaRPr>
          </a:p>
          <a:p>
            <a:pPr algn="just"/>
            <a:r>
              <a:rPr lang="tr-TR" dirty="0">
                <a:latin typeface="Times New Roman" pitchFamily="18" charset="0"/>
                <a:cs typeface="Times New Roman" pitchFamily="18" charset="0"/>
              </a:rPr>
              <a:t>Bununla birlikte istatistik, çoğu ülkenin matematik öğretim programlarında yaygınlaşarak bilimsel araştırmalar açısından da önemli bir hale gelmiştir. Günlük yaşama faydası ve öğretilmesine dair vurgulamalar da istatistiğin önemini arttırmaktadır</a:t>
            </a:r>
            <a:r>
              <a:rPr lang="tr-TR" sz="2600" dirty="0">
                <a:latin typeface="Times New Roman" pitchFamily="18" charset="0"/>
                <a:cs typeface="Times New Roman" pitchFamily="18" charset="0"/>
              </a:rPr>
              <a:t>.</a:t>
            </a:r>
          </a:p>
          <a:p>
            <a:pPr algn="just"/>
            <a:endParaRPr lang="tr-TR" sz="2600" dirty="0">
              <a:latin typeface="Times New Roman" pitchFamily="18" charset="0"/>
              <a:cs typeface="Times New Roman" pitchFamily="18" charset="0"/>
            </a:endParaRPr>
          </a:p>
        </p:txBody>
      </p:sp>
      <p:sp>
        <p:nvSpPr>
          <p:cNvPr id="4" name="Slayt Numarası Yer Tutucusu 3">
            <a:extLst>
              <a:ext uri="{FF2B5EF4-FFF2-40B4-BE49-F238E27FC236}">
                <a16:creationId xmlns:a16="http://schemas.microsoft.com/office/drawing/2014/main" id="{5831108C-70B1-47C1-9BF6-30493B485629}"/>
              </a:ext>
            </a:extLst>
          </p:cNvPr>
          <p:cNvSpPr>
            <a:spLocks noGrp="1"/>
          </p:cNvSpPr>
          <p:nvPr>
            <p:ph type="sldNum" sz="quarter" idx="12"/>
          </p:nvPr>
        </p:nvSpPr>
        <p:spPr/>
        <p:txBody>
          <a:bodyPr/>
          <a:lstStyle/>
          <a:p>
            <a:fld id="{5BFA8AF4-9A0A-4075-8358-DBE887BCDC1E}" type="slidenum">
              <a:rPr lang="tr-TR" smtClean="0"/>
              <a:pPr/>
              <a:t>11</a:t>
            </a:fld>
            <a:endParaRPr lang="tr-T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a:xfrm>
            <a:off x="822960" y="286605"/>
            <a:ext cx="7543800" cy="406092"/>
          </a:xfrm>
        </p:spPr>
        <p:txBody>
          <a:bodyPr>
            <a:normAutofit fontScale="90000"/>
          </a:bodyPr>
          <a:lstStyle/>
          <a:p>
            <a:endParaRPr lang="tr-TR" dirty="0"/>
          </a:p>
        </p:txBody>
      </p:sp>
      <p:sp>
        <p:nvSpPr>
          <p:cNvPr id="2" name="1 İçerik Yer Tutucusu"/>
          <p:cNvSpPr>
            <a:spLocks noGrp="1"/>
          </p:cNvSpPr>
          <p:nvPr>
            <p:ph idx="1"/>
          </p:nvPr>
        </p:nvSpPr>
        <p:spPr>
          <a:xfrm>
            <a:off x="1043608" y="2132856"/>
            <a:ext cx="7890080" cy="4115544"/>
          </a:xfrm>
        </p:spPr>
        <p:txBody>
          <a:bodyPr>
            <a:normAutofit/>
          </a:bodyPr>
          <a:lstStyle/>
          <a:p>
            <a:pPr algn="just"/>
            <a:r>
              <a:rPr lang="tr-TR" sz="2600" dirty="0">
                <a:latin typeface="Times New Roman" pitchFamily="18" charset="0"/>
                <a:cs typeface="Times New Roman" pitchFamily="18" charset="0"/>
              </a:rPr>
              <a:t>Günlük yaşamda istatistiğin öneminin farkına varılması ve istatistiksel bilgilerin istatistiksel okuryazarlık ile ilişkisi, okul istatistik öğretim programları ve program geliştirenlerin odak noktası olmasıyla sonuçlanmıştır. İstatistik konularının okullarda bir konu olarak öğretilmesinin üç önemli sebebi vardır. Bunlar; </a:t>
            </a:r>
          </a:p>
          <a:p>
            <a:pPr algn="just"/>
            <a:r>
              <a:rPr lang="tr-TR" sz="2600" dirty="0">
                <a:latin typeface="Times New Roman" pitchFamily="18" charset="0"/>
                <a:cs typeface="Times New Roman" pitchFamily="18" charset="0"/>
              </a:rPr>
              <a:t>• Günlük yaşamda yararlı olması,</a:t>
            </a:r>
          </a:p>
          <a:p>
            <a:pPr algn="just"/>
            <a:r>
              <a:rPr lang="tr-TR" sz="2600" dirty="0">
                <a:latin typeface="Times New Roman" pitchFamily="18" charset="0"/>
                <a:cs typeface="Times New Roman" pitchFamily="18" charset="0"/>
              </a:rPr>
              <a:t> • Diğer disiplinlerde de kullanılan bir araç olması, </a:t>
            </a:r>
          </a:p>
          <a:p>
            <a:pPr algn="just"/>
            <a:r>
              <a:rPr lang="tr-TR" sz="2600" dirty="0">
                <a:latin typeface="Times New Roman" pitchFamily="18" charset="0"/>
                <a:cs typeface="Times New Roman" pitchFamily="18" charset="0"/>
              </a:rPr>
              <a:t>• Eleştirel düşünmeyi geliştirmede önemli olmasıdır.</a:t>
            </a:r>
          </a:p>
          <a:p>
            <a:pPr algn="just"/>
            <a:endParaRPr lang="tr-TR" sz="2600" dirty="0">
              <a:latin typeface="Times New Roman" pitchFamily="18" charset="0"/>
              <a:cs typeface="Times New Roman" pitchFamily="18" charset="0"/>
            </a:endParaRPr>
          </a:p>
        </p:txBody>
      </p:sp>
      <p:sp>
        <p:nvSpPr>
          <p:cNvPr id="4" name="Slayt Numarası Yer Tutucusu 3">
            <a:extLst>
              <a:ext uri="{FF2B5EF4-FFF2-40B4-BE49-F238E27FC236}">
                <a16:creationId xmlns:a16="http://schemas.microsoft.com/office/drawing/2014/main" id="{E074B4F9-EEAC-4F43-9F58-0CAAEF8D5FA7}"/>
              </a:ext>
            </a:extLst>
          </p:cNvPr>
          <p:cNvSpPr>
            <a:spLocks noGrp="1"/>
          </p:cNvSpPr>
          <p:nvPr>
            <p:ph type="sldNum" sz="quarter" idx="12"/>
          </p:nvPr>
        </p:nvSpPr>
        <p:spPr/>
        <p:txBody>
          <a:bodyPr/>
          <a:lstStyle/>
          <a:p>
            <a:fld id="{5BFA8AF4-9A0A-4075-8358-DBE887BCDC1E}" type="slidenum">
              <a:rPr lang="tr-TR" smtClean="0"/>
              <a:pPr/>
              <a:t>12</a:t>
            </a:fld>
            <a:endParaRPr lang="tr-TR"/>
          </a:p>
        </p:txBody>
      </p:sp>
      <p:pic>
        <p:nvPicPr>
          <p:cNvPr id="5" name="Picture 2" descr="C:\Users\Semanur\Desktop\e656a1ecda7b721395322f0c5cfc804e (1).jpg">
            <a:extLst>
              <a:ext uri="{FF2B5EF4-FFF2-40B4-BE49-F238E27FC236}">
                <a16:creationId xmlns:a16="http://schemas.microsoft.com/office/drawing/2014/main" id="{DB8D2EB2-5985-4901-BEF9-3D3C74EEB9A1}"/>
              </a:ext>
            </a:extLst>
          </p:cNvPr>
          <p:cNvPicPr>
            <a:picLocks noChangeAspect="1" noChangeArrowheads="1"/>
          </p:cNvPicPr>
          <p:nvPr/>
        </p:nvPicPr>
        <p:blipFill>
          <a:blip r:embed="rId2" cstate="print"/>
          <a:srcRect/>
          <a:stretch>
            <a:fillRect/>
          </a:stretch>
        </p:blipFill>
        <p:spPr bwMode="auto">
          <a:xfrm>
            <a:off x="6156176" y="116632"/>
            <a:ext cx="2401465" cy="1455433"/>
          </a:xfrm>
          <a:prstGeom prst="rect">
            <a:avLst/>
          </a:prstGeom>
          <a:noFill/>
        </p:spPr>
      </p:pic>
    </p:spTree>
  </p:cSld>
  <p:clrMapOvr>
    <a:masterClrMapping/>
  </p:clrMapOvr>
</p:sld>
</file>

<file path=ppt/theme/theme1.xml><?xml version="1.0" encoding="utf-8"?>
<a:theme xmlns:a="http://schemas.openxmlformats.org/drawingml/2006/main" name="Geçmişe bakış">
  <a:themeElements>
    <a:clrScheme name="Geçmişe bakış">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164</TotalTime>
  <Words>409</Words>
  <Application>Microsoft Office PowerPoint</Application>
  <PresentationFormat>Ekran Gösterisi (4:3)</PresentationFormat>
  <Paragraphs>53</Paragraphs>
  <Slides>12</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12</vt:i4>
      </vt:variant>
    </vt:vector>
  </HeadingPairs>
  <TitlesOfParts>
    <vt:vector size="16" baseType="lpstr">
      <vt:lpstr>Calibri</vt:lpstr>
      <vt:lpstr>Calibri Light</vt:lpstr>
      <vt:lpstr>Times New Roman</vt:lpstr>
      <vt:lpstr>Geçmişe bakış</vt:lpstr>
      <vt:lpstr>PowerPoint Sunusu</vt:lpstr>
      <vt:lpstr>İSTATİSTİK NEDİR?</vt:lpstr>
      <vt:lpstr>PowerPoint Sunusu</vt:lpstr>
      <vt:lpstr>PowerPoint Sunusu</vt:lpstr>
      <vt:lpstr>PowerPoint Sunusu</vt:lpstr>
      <vt:lpstr>BİLİMSEL ARAŞTIRMADA İSTATİSTİĞİN ÖNEMİ </vt:lpstr>
      <vt:lpstr>PowerPoint Sunusu</vt:lpstr>
      <vt:lpstr>PowerPoint Sunusu</vt:lpstr>
      <vt:lpstr>İSTATİSTİĞİN EĞİTİMDE ÖNEMİ</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İSTATİSTİK NEDİR?</dc:title>
  <dc:creator>Semanur</dc:creator>
  <cp:lastModifiedBy>CASPER</cp:lastModifiedBy>
  <cp:revision>51</cp:revision>
  <dcterms:created xsi:type="dcterms:W3CDTF">2018-10-07T17:20:59Z</dcterms:created>
  <dcterms:modified xsi:type="dcterms:W3CDTF">2020-11-24T11:14:44Z</dcterms:modified>
</cp:coreProperties>
</file>